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40</c:v>
                </c:pt>
                <c:pt idx="4">
                  <c:v>2</c:v>
                </c:pt>
                <c:pt idx="5">
                  <c:v>3</c:v>
                </c:pt>
                <c:pt idx="6">
                  <c:v>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Sheet1!$B$2:$B$6</c:f>
              <c:numCache>
                <c:formatCode>0.0</c:formatCode>
                <c:ptCount val="5"/>
                <c:pt idx="0">
                  <c:v>7.8</c:v>
                </c:pt>
                <c:pt idx="1">
                  <c:v>7.6</c:v>
                </c:pt>
                <c:pt idx="2">
                  <c:v>7.6</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Sheet1!$C$2:$C$6</c:f>
              <c:numCache>
                <c:formatCode>0.0</c:formatCode>
                <c:ptCount val="5"/>
                <c:pt idx="0">
                  <c:v>2.2000000000000002</c:v>
                </c:pt>
                <c:pt idx="1">
                  <c:v>2.4000000000000004</c:v>
                </c:pt>
                <c:pt idx="2">
                  <c:v>2.4000000000000004</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Sheet1!$B$2:$B$6</c:f>
              <c:numCache>
                <c:formatCode>0.0</c:formatCode>
                <c:ptCount val="5"/>
                <c:pt idx="0">
                  <c:v>6.9</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Sheet1!$C$2:$C$6</c:f>
              <c:numCache>
                <c:formatCode>0.0</c:formatCode>
                <c:ptCount val="5"/>
                <c:pt idx="0">
                  <c:v>3.0999999999999996</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0.17984489855499941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9.1123000000000509E-2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0.95130999999999943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9.1123000000000509E-2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0.32684800000000003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0.64155600000000046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7.4287020000000004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0.18135217342529941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9.0842000000000311E-2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0.94837599999999966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9.0842000000000311E-2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0.32584000000000035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0.87370699999999957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7.4019709999999996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1.4818910000000001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0.44237799999999972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0.12333200000000044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1.2875639999999997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0.12333199999999955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0.44237700000000046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4.953700000000083E-2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8.3091439999999999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9.5401999999999987E-2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0.34407399999999999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9.592500000000026E-2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1.0014469999999998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9.5925999999999512E-2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0.34407399999999999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0.59548200000000051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7.3543010000000004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0.19697000000000031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0.31798600000000032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8.8651999999999731E-2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0.92551500000000075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8.8651999999999731E-2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0.31798500000000018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0.83489199999999997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8.1904939999999993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0.12630500000000033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0.12680999999999898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3.5353000000000634E-2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0.36908500000000011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3.5352999999998858E-2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0.12680899999999973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0.20251100000000122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9.0920930000000002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3</c:v>
                </c:pt>
                <c:pt idx="1">
                  <c:v>37</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9.3037999999999954E-2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0.32688499999999987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9.1131999999999991E-2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0.9514149999999999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9.1133000000000131E-2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0.32688399999999973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0.75529000000000046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4.4296680000000004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0.34573099999999979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0.33631499999999992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9.3761999999999901E-2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0.97886399999999973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9.3762000000000789E-2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0.33631600000000006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0.88035399999999964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6.9111560000000001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0.39811298525760019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0.14977199999999957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1.5635979999999998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0.14977200000000046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0.53721700000000006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0.70894200000000041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8.0695449999999997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0.95170399999999944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0.38087400000000038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0.10618499999999997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1.1085549999999991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0.10618499999999997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0.38087400000000038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0.45889500000000005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8.1141570000000005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1.1798050000000004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0.42420100000000005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0.11826399999999992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1.2346569999999994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0.11826399999999992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0.42419999999999991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0.84291100000000085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6.0494070000000004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other patients?</c:v>
                </c:pt>
                <c:pt idx="1">
                  <c:v>Your care and treatment Q27. Were you able to discuss your condition or treatment with hospital staff without being overheard?</c:v>
                </c:pt>
                <c:pt idx="2">
                  <c:v>The hospital and ward Q5. Were you ever prevented from sleeping at night by hospital lighting?</c:v>
                </c:pt>
                <c:pt idx="3">
                  <c:v>Operations and procedures Q33. Beforehand, how well did hospital staff explain how you might feel after you had the operations or procedures?</c:v>
                </c:pt>
                <c:pt idx="4">
                  <c:v>Operations and procedures Q34. After the operations or procedures, how well did hospital staff explain how the operation or procedure had gone?</c:v>
                </c:pt>
              </c:strCache>
            </c:strRef>
          </c:cat>
          <c:val>
            <c:numRef>
              <c:f>Sheet1!$B$2:$B$6</c:f>
              <c:numCache>
                <c:formatCode>0.0</c:formatCode>
                <c:ptCount val="5"/>
                <c:pt idx="0">
                  <c:v>7.3</c:v>
                </c:pt>
                <c:pt idx="1">
                  <c:v>7.5</c:v>
                </c:pt>
                <c:pt idx="2">
                  <c:v>9</c:v>
                </c:pt>
                <c:pt idx="3">
                  <c:v>8.3000000000000007</c:v>
                </c:pt>
                <c:pt idx="4">
                  <c:v>8.5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other patients?</c:v>
                </c:pt>
                <c:pt idx="1">
                  <c:v>Your care and treatment Q27. Were you able to discuss your condition or treatment with hospital staff without being overheard?</c:v>
                </c:pt>
                <c:pt idx="2">
                  <c:v>The hospital and ward Q5. Were you ever prevented from sleeping at night by hospital lighting?</c:v>
                </c:pt>
                <c:pt idx="3">
                  <c:v>Operations and procedures Q33. Beforehand, how well did hospital staff explain how you might feel after you had the operations or procedures?</c:v>
                </c:pt>
                <c:pt idx="4">
                  <c:v>Operations and procedures Q34. After the operations or procedures, how well did hospital staff explain how the operation or procedure had gone?</c:v>
                </c:pt>
              </c:strCache>
            </c:strRef>
          </c:cat>
          <c:val>
            <c:numRef>
              <c:f>Sheet1!$C$2:$C$6</c:f>
              <c:numCache>
                <c:formatCode>0.0</c:formatCode>
                <c:ptCount val="5"/>
                <c:pt idx="0">
                  <c:v>6</c:v>
                </c:pt>
                <c:pt idx="1">
                  <c:v>6.3</c:v>
                </c:pt>
                <c:pt idx="2">
                  <c:v>8.1</c:v>
                </c:pt>
                <c:pt idx="3">
                  <c:v>7.6</c:v>
                </c:pt>
                <c:pt idx="4">
                  <c:v>7.9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Your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Your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Your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Your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Your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Your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Your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Your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1.04348945528224</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Sheet1!$B$2:$B$6</c:f>
              <c:numCache>
                <c:formatCode>0.0</c:formatCode>
                <c:ptCount val="5"/>
                <c:pt idx="0">
                  <c:v>1.6</c:v>
                </c:pt>
                <c:pt idx="1">
                  <c:v>1.6</c:v>
                </c:pt>
                <c:pt idx="2">
                  <c:v>1.6</c:v>
                </c:pt>
                <c:pt idx="3">
                  <c:v>1.4</c:v>
                </c:pt>
                <c:pt idx="4">
                  <c:v>1.4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Sheet1!$C$2:$C$6</c:f>
              <c:numCache>
                <c:formatCode>0.0</c:formatCode>
                <c:ptCount val="5"/>
                <c:pt idx="0">
                  <c:v>8.4</c:v>
                </c:pt>
                <c:pt idx="1">
                  <c:v>8.4</c:v>
                </c:pt>
                <c:pt idx="2">
                  <c:v>8.4</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Sheet1!$B$2:$B$6</c:f>
              <c:numCache>
                <c:formatCode>0.0</c:formatCode>
                <c:ptCount val="5"/>
                <c:pt idx="0">
                  <c:v>0.7</c:v>
                </c:pt>
                <c:pt idx="1">
                  <c:v>0.8</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Sheet1!$C$2:$C$6</c:f>
              <c:numCache>
                <c:formatCode>0.0</c:formatCode>
                <c:ptCount val="5"/>
                <c:pt idx="0">
                  <c:v>9.3000000000000007</c:v>
                </c:pt>
                <c:pt idx="1">
                  <c:v>9.1999999999999993</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0.10758055719060006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0.12422999999999995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1.2969379999999999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0.12422900000000014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0.44559900000000008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0.84499499999999994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1.0434890000000001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Your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Your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Your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Your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Your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Your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Your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Your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9.1350027663260001</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Q13. Did you get enough help from staff to eat your meals?</c:v>
                </c:pt>
                <c:pt idx="1">
                  <c:v>The hospital and ward Q11. Were you offered food that met any dietary needs or requirements you had?</c:v>
                </c:pt>
                <c:pt idx="2">
                  <c:v>Feedback on care Q49. During your hospital stay, were you ever asked to give your views on the quality of your care?</c:v>
                </c:pt>
                <c:pt idx="3">
                  <c:v>Admission to hospital Q3. How long do you feel you had to wait to get to a bed on a ward after you arrived at the hospital?</c:v>
                </c:pt>
                <c:pt idx="4">
                  <c:v>Leaving hospital Q46. After leaving hospital, did you get enough support from health or social care services to help you recover or manage your condition?</c:v>
                </c:pt>
              </c:strCache>
            </c:strRef>
          </c:cat>
          <c:val>
            <c:numRef>
              <c:f>Sheet1!$B$2:$B$6</c:f>
              <c:numCache>
                <c:formatCode>0.0</c:formatCode>
                <c:ptCount val="5"/>
                <c:pt idx="0">
                  <c:v>7.1</c:v>
                </c:pt>
                <c:pt idx="1">
                  <c:v>7.9</c:v>
                </c:pt>
                <c:pt idx="2">
                  <c:v>1</c:v>
                </c:pt>
                <c:pt idx="3">
                  <c:v>6.5</c:v>
                </c:pt>
                <c:pt idx="4">
                  <c:v>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Q13. Did you get enough help from staff to eat your meals?</c:v>
                </c:pt>
                <c:pt idx="1">
                  <c:v>The hospital and ward Q11. Were you offered food that met any dietary needs or requirements you had?</c:v>
                </c:pt>
                <c:pt idx="2">
                  <c:v>Feedback on care Q49. During your hospital stay, were you ever asked to give your views on the quality of your care?</c:v>
                </c:pt>
                <c:pt idx="3">
                  <c:v>Admission to hospital Q3. How long do you feel you had to wait to get to a bed on a ward after you arrived at the hospital?</c:v>
                </c:pt>
                <c:pt idx="4">
                  <c:v>Leaving hospital Q46. After leaving hospital, did you get enough support from health or social care services to help you recover or manage your condition?</c:v>
                </c:pt>
              </c:strCache>
            </c:strRef>
          </c:cat>
          <c:val>
            <c:numRef>
              <c:f>Sheet1!$C$2:$C$6</c:f>
              <c:numCache>
                <c:formatCode>0.0</c:formatCode>
                <c:ptCount val="5"/>
                <c:pt idx="0">
                  <c:v>7.5</c:v>
                </c:pt>
                <c:pt idx="1">
                  <c:v>8.3000000000000007</c:v>
                </c:pt>
                <c:pt idx="2">
                  <c:v>1.4</c:v>
                </c:pt>
                <c:pt idx="3">
                  <c:v>6.8</c:v>
                </c:pt>
                <c:pt idx="4">
                  <c:v>6.2</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Sheet1!$B$2:$B$6</c:f>
              <c:numCache>
                <c:formatCode>0.0</c:formatCode>
                <c:ptCount val="5"/>
                <c:pt idx="0">
                  <c:v>9.4</c:v>
                </c:pt>
                <c:pt idx="1">
                  <c:v>9.3000000000000007</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Sheet1!$C$2:$C$6</c:f>
              <c:numCache>
                <c:formatCode>0.0</c:formatCode>
                <c:ptCount val="5"/>
                <c:pt idx="0">
                  <c:v>0.59999999999999964</c:v>
                </c:pt>
                <c:pt idx="1">
                  <c:v>0.69999999999999929</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Sheet1!$B$2:$B$6</c:f>
              <c:numCache>
                <c:formatCode>0.0</c:formatCode>
                <c:ptCount val="5"/>
                <c:pt idx="0">
                  <c:v>8.6999999999999993</c:v>
                </c:pt>
                <c:pt idx="1">
                  <c:v>8.8000000000000007</c:v>
                </c:pt>
                <c:pt idx="2">
                  <c:v>8.8000000000000007</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Sheet1!$C$2:$C$6</c:f>
              <c:numCache>
                <c:formatCode>0.0</c:formatCode>
                <c:ptCount val="5"/>
                <c:pt idx="0">
                  <c:v>1.3000000000000007</c:v>
                </c:pt>
                <c:pt idx="1">
                  <c:v>1.1999999999999993</c:v>
                </c:pt>
                <c:pt idx="2">
                  <c:v>1.1999999999999993</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0.2473510000000001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0.22465000000000046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6.2630999999999659E-2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0.65385700000000035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6.2630999999999659E-2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0.22465000000000046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7.4809000000000125E-2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9.1350029999999993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Your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Your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Your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Your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Your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Your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Your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Your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8.1850943880580402</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Sheet1!$B$2:$B$6</c:f>
              <c:numCache>
                <c:formatCode>0.0</c:formatCode>
                <c:ptCount val="5"/>
                <c:pt idx="0">
                  <c:v>8.8000000000000007</c:v>
                </c:pt>
                <c:pt idx="1">
                  <c:v>8.6</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Sheet1!$C$2:$C$6</c:f>
              <c:numCache>
                <c:formatCode>0.0</c:formatCode>
                <c:ptCount val="5"/>
                <c:pt idx="0">
                  <c:v>1.1999999999999993</c:v>
                </c:pt>
                <c:pt idx="1">
                  <c:v>1.4000000000000004</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Sheet1!$B$2:$B$6</c:f>
              <c:numCache>
                <c:formatCode>0.0</c:formatCode>
                <c:ptCount val="5"/>
                <c:pt idx="0">
                  <c:v>7.8</c:v>
                </c:pt>
                <c:pt idx="1">
                  <c:v>7.8</c:v>
                </c:pt>
                <c:pt idx="2">
                  <c:v>7.8</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Sheet1!$C$2:$C$6</c:f>
              <c:numCache>
                <c:formatCode>0.0</c:formatCode>
                <c:ptCount val="5"/>
                <c:pt idx="0">
                  <c:v>2.2000000000000002</c:v>
                </c:pt>
                <c:pt idx="1">
                  <c:v>2.2000000000000002</c:v>
                </c:pt>
                <c:pt idx="2">
                  <c:v>2.2000000000000002</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0.25827902827430016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8.2615999999999801E-2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0.86249600000000015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8.2615999999999801E-2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0.29633399999999988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0.45109900000000103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8.1850939999999994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Your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Your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Your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Your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Your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Your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Your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Your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7.1411048164185598</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Sheet1!$B$2:$B$6</c:f>
              <c:numCache>
                <c:formatCode>0.0</c:formatCode>
                <c:ptCount val="5"/>
                <c:pt idx="0">
                  <c:v>8</c:v>
                </c:pt>
                <c:pt idx="1">
                  <c:v>7.8</c:v>
                </c:pt>
                <c:pt idx="2">
                  <c:v>7.8</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Sheet1!$C$2:$C$6</c:f>
              <c:numCache>
                <c:formatCode>0.0</c:formatCode>
                <c:ptCount val="5"/>
                <c:pt idx="0">
                  <c:v>2</c:v>
                </c:pt>
                <c:pt idx="1">
                  <c:v>2.2000000000000002</c:v>
                </c:pt>
                <c:pt idx="2">
                  <c:v>2.2000000000000002</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Sheet1!$B$2:$B$6</c:f>
              <c:numCache>
                <c:formatCode>0.0</c:formatCode>
                <c:ptCount val="5"/>
                <c:pt idx="0">
                  <c:v>6.6</c:v>
                </c:pt>
                <c:pt idx="1">
                  <c:v>6.7</c:v>
                </c:pt>
                <c:pt idx="2">
                  <c:v>6.7</c:v>
                </c:pt>
                <c:pt idx="3">
                  <c:v>6.9</c:v>
                </c:pt>
                <c:pt idx="4">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Sheet1!$C$2:$C$6</c:f>
              <c:numCache>
                <c:formatCode>0.0</c:formatCode>
                <c:ptCount val="5"/>
                <c:pt idx="0">
                  <c:v>3.4000000000000004</c:v>
                </c:pt>
                <c:pt idx="1">
                  <c:v>3.3</c:v>
                </c:pt>
                <c:pt idx="2">
                  <c:v>3.3</c:v>
                </c:pt>
                <c:pt idx="3">
                  <c:v>3.0999999999999996</c:v>
                </c:pt>
                <c:pt idx="4">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0.49211044194090015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0.16605399999999992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1.7335799999999999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0.76167300000000093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0.78993299999999955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6.524146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0.44784965905420027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0.15402000000000005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1.6079409999999994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0.70647199999999977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0.16752800000000079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7.7580629999999999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Your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Your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Your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Your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Your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Your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Your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Your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7.9010191726165999</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Sheet1!$B$2:$B$6</c:f>
              <c:numCache>
                <c:formatCode>0.0</c:formatCode>
                <c:ptCount val="5"/>
                <c:pt idx="0">
                  <c:v>8.3000000000000007</c:v>
                </c:pt>
                <c:pt idx="1">
                  <c:v>8.1</c:v>
                </c:pt>
                <c:pt idx="2">
                  <c:v>8.1</c:v>
                </c:pt>
                <c:pt idx="3">
                  <c:v>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Sheet1!$C$2:$C$6</c:f>
              <c:numCache>
                <c:formatCode>0.0</c:formatCode>
                <c:ptCount val="5"/>
                <c:pt idx="0">
                  <c:v>1.6999999999999993</c:v>
                </c:pt>
                <c:pt idx="1">
                  <c:v>1.9000000000000004</c:v>
                </c:pt>
                <c:pt idx="2">
                  <c:v>1.9000000000000004</c:v>
                </c:pt>
                <c:pt idx="3">
                  <c:v>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Sheet1!$B$2:$B$6</c:f>
              <c:numCache>
                <c:formatCode>0.0</c:formatCode>
                <c:ptCount val="5"/>
                <c:pt idx="0">
                  <c:v>7.3</c:v>
                </c:pt>
                <c:pt idx="1">
                  <c:v>7.4</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Sheet1!$C$2:$C$6</c:f>
              <c:numCache>
                <c:formatCode>0.0</c:formatCode>
                <c:ptCount val="5"/>
                <c:pt idx="0">
                  <c:v>2.7</c:v>
                </c:pt>
                <c:pt idx="1">
                  <c:v>2.5999999999999996</c:v>
                </c:pt>
                <c:pt idx="2">
                  <c:v>2.5</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97.844800000000006</c:v>
                </c:pt>
                <c:pt idx="1">
                  <c:v>0.64659999999999995</c:v>
                </c:pt>
                <c:pt idx="2">
                  <c:v>0.64659999999999995</c:v>
                </c:pt>
                <c:pt idx="3">
                  <c:v>0</c:v>
                </c:pt>
                <c:pt idx="4">
                  <c:v>0.2155</c:v>
                </c:pt>
                <c:pt idx="5">
                  <c:v>0.64659999999999995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0.11563999999999997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0.44397099999999945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0.12377600000000033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1.2922030000000007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0.56774699999999889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0.5291200000000007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7.7090909999999999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4.4708097101899824E-2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0.18518800000000013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1.9333320000000001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0.84943599999999986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1.6616330000000001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7.3449220000000004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0.15367900000000034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0.29114199999999979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8.1169000000000047E-2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0.84738600000000019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0.37231099999999984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0.55005799999999994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8.4878239999999998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0.15202799999999961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0.26442399999999999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7.3719999999999786E-2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0.76962100000000078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0.33814399999999978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0.50980200000000053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9.005509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0.45374309375559996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0.15794900000000034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1.6489690000000001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0.72449700000000039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0.78656399999999849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7.1105510000000001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7.443800000000067E-2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0.23656100000000002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6.5951999999999344E-2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0.68852500000000028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6.5951000000000093E-2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0.23656199999999927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0.13773800000000058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9.2649760000000008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0.24555402279210004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0.10627999999999993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1.1095430000000004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0.10627999999999993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0.38121399999999994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0.21400899999999901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8.1963349999999995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0.18198736853580044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0.10315799999999964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1.0769550000000008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0.1031569999999995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0.37001700000000071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0.35136099999999892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8.0288380000000004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19.39</c:v>
                </c:pt>
                <c:pt idx="1">
                  <c:v>0.21790000000000001</c:v>
                </c:pt>
                <c:pt idx="2">
                  <c:v>76.906300000000002</c:v>
                </c:pt>
                <c:pt idx="3">
                  <c:v>0</c:v>
                </c:pt>
                <c:pt idx="4">
                  <c:v>0.21790000000000001</c:v>
                </c:pt>
                <c:pt idx="5">
                  <c:v>0.43569999999999998</c:v>
                </c:pt>
                <c:pt idx="6">
                  <c:v>0</c:v>
                </c:pt>
                <c:pt idx="7">
                  <c:v>1.5250999999999999</c:v>
                </c:pt>
                <c:pt idx="8">
                  <c:v>1.3071999999999999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0.43298799999999993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0.42734299999999958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0.11914099999999994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1.2438069999999994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0.11914100000000083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0.42734399999999972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0.25732299999999952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7.8981339999999998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0.34300596031469954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0.11469299999999993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1.1973849999999997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0.11469300000000082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0.41139399999999871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0.68132900000000163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7.0669069999999996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0.32895500992979976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0.14984200000000047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1.5643380000000002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0.14984300000000061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0.537469999999999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0.37654299999999985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7.054087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0.43412153586259983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0.185581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1.9374419999999999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0.185581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0.66566100000000006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0.93952300000000122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6.0171330000000003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0.34434399999999954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0.16919500000000021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4.716999999999949E-2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0.49245100000000086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4.716999999999949E-2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0.16919500000000021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9.5198999999999145E-2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9.5289420000000007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0.83030000000000004</c:v>
                </c:pt>
                <c:pt idx="1">
                  <c:v>0.16969999999999996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0.83030000000000004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Your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Your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Your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Your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Your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Your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Your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Your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8.8571184325289494</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Sheet1!$B$2:$B$6</c:f>
              <c:numCache>
                <c:formatCode>0.0</c:formatCode>
                <c:ptCount val="5"/>
                <c:pt idx="0">
                  <c:v>9.1</c:v>
                </c:pt>
                <c:pt idx="1">
                  <c:v>9.1</c:v>
                </c:pt>
                <c:pt idx="2">
                  <c:v>9</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Sheet1!$C$2:$C$6</c:f>
              <c:numCache>
                <c:formatCode>0.0</c:formatCode>
                <c:ptCount val="5"/>
                <c:pt idx="0">
                  <c:v>0.90000000000000036</c:v>
                </c:pt>
                <c:pt idx="1">
                  <c:v>0.90000000000000036</c:v>
                </c:pt>
                <c:pt idx="2">
                  <c:v>1</c:v>
                </c:pt>
                <c:pt idx="3">
                  <c:v>1</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Sheet1!$B$2:$B$6</c:f>
              <c:numCache>
                <c:formatCode>0.0</c:formatCode>
                <c:ptCount val="5"/>
                <c:pt idx="0">
                  <c:v>8.5</c:v>
                </c:pt>
                <c:pt idx="1">
                  <c:v>8.5</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Sheet1!$C$2:$C$6</c:f>
              <c:numCache>
                <c:formatCode>0.0</c:formatCode>
                <c:ptCount val="5"/>
                <c:pt idx="0">
                  <c:v>1.5</c:v>
                </c:pt>
                <c:pt idx="1">
                  <c:v>1.5</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0.13455199999999934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0.23486100000000043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6.5478000000000591E-2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0.68357599999999863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6.5478000000000591E-2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0.23486100000000043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0.22326299999999932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8.8305330000000009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3.7500000000001421E-4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0.20295300000000083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5.6580999999999548E-2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0.59070400000000056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5.6580999999999548E-2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0.2029519999999998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0.16906200000000027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9.0013480000000001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0.18507223587499944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7.8368000000001103E-2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0.81814999999999927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7.8367999999999327E-2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0.28109700000000082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0.12694300000000069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8.7394750000000005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39.347799999999999</c:v>
                </c:pt>
                <c:pt idx="2">
                  <c:v>60.652200000000001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Your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Your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Your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Your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Your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Your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Your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Your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8.4800642482045703</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Sheet1!$B$2:$B$6</c:f>
              <c:numCache>
                <c:formatCode>0.0</c:formatCode>
                <c:ptCount val="5"/>
                <c:pt idx="0">
                  <c:v>9</c:v>
                </c:pt>
                <c:pt idx="1">
                  <c:v>8.6999999999999993</c:v>
                </c:pt>
                <c:pt idx="2">
                  <c:v>8.6</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Sheet1!$C$2:$C$6</c:f>
              <c:numCache>
                <c:formatCode>0.0</c:formatCode>
                <c:ptCount val="5"/>
                <c:pt idx="0">
                  <c:v>1</c:v>
                </c:pt>
                <c:pt idx="1">
                  <c:v>1.3000000000000007</c:v>
                </c:pt>
                <c:pt idx="2">
                  <c:v>1.4000000000000004</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Sheet1!$B$2:$B$6</c:f>
              <c:numCache>
                <c:formatCode>0.0</c:formatCode>
                <c:ptCount val="5"/>
                <c:pt idx="0">
                  <c:v>7.9</c:v>
                </c:pt>
                <c:pt idx="1">
                  <c:v>8.1</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Sheet1!$C$2:$C$6</c:f>
              <c:numCache>
                <c:formatCode>0.0</c:formatCode>
                <c:ptCount val="5"/>
                <c:pt idx="0">
                  <c:v>2.0999999999999996</c:v>
                </c:pt>
                <c:pt idx="1">
                  <c:v>1.9000000000000004</c:v>
                </c:pt>
                <c:pt idx="2">
                  <c:v>1.9000000000000004</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0.15856899999999996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0.27051100000000083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7.5416999999999845E-2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0.78734000000000037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7.5415999999998817E-2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0.27051200000000009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0.21193900000000099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8.8202719999999992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6.4823999999999771E-2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0.23812100000000136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6.6386999999998864E-2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0.69306399999999968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6.6386000000001388E-2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0.23812099999999958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2.0908000000000371E-2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9.0427949999999999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0.1078260000000002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0.29604899999999912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8.2536000000001053E-2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0.86166699999999885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8.2536000000001053E-2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0.29604999999999926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7.8356000000001202E-2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8.6567070000000008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0.46425299999999936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0.34776300000000049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9.6953000000000067E-2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1.0121820000000001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9.6952999999999179E-2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0.34776300000000049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0.77223000000000042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7.4004830000000004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Your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Your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Your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Your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Your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Your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Your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Your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8.28394040782449</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Sheet1!$B$2:$B$6</c:f>
              <c:numCache>
                <c:formatCode>0.0</c:formatCode>
                <c:ptCount val="5"/>
                <c:pt idx="0">
                  <c:v>8.6</c:v>
                </c:pt>
                <c:pt idx="1">
                  <c:v>8.3000000000000007</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Sheet1!$C$2:$C$6</c:f>
              <c:numCache>
                <c:formatCode>0.0</c:formatCode>
                <c:ptCount val="5"/>
                <c:pt idx="0">
                  <c:v>1.4000000000000004</c:v>
                </c:pt>
                <c:pt idx="1">
                  <c:v>1.6999999999999993</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Sheet1!$B$2:$B$6</c:f>
              <c:numCache>
                <c:formatCode>0.0</c:formatCode>
                <c:ptCount val="5"/>
                <c:pt idx="0">
                  <c:v>7.6</c:v>
                </c:pt>
                <c:pt idx="1">
                  <c:v>7.6</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Sheet1!$C$2:$C$6</c:f>
              <c:numCache>
                <c:formatCode>0.0</c:formatCode>
                <c:ptCount val="5"/>
                <c:pt idx="0">
                  <c:v>2.4000000000000004</c:v>
                </c:pt>
                <c:pt idx="1">
                  <c:v>2.4000000000000004</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0.42841400000000007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0.28094999999999981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7.8326999999999813E-2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0.81772299999999998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7.8326999999999813E-2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0.28095099999999995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0.24917600000000029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8.0697089999999996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0.20079670072940026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8.7653999999999677E-2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0.91509499999999999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8.7654000000000565E-2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0.31440599999999996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0.62422700000000031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7.0747629999999999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0.15218646760379961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5.9812000000000864E-2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0.62443700000000035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5.9811999999999088E-2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0.21454199999999979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0.30853300000000061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8.9656570000000002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0.16902099999999987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0.38317099999999993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0.10682499999999973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1.1152370000000005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0.10682499999999884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0.38317100000000082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0.55306099999999958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7.8999389999999998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0.15969602761540003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0.14277899999999999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1.4905919999999995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0.14277899999999999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0.51213400000000053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1.6095180000000004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7.541436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3.0171999999999999</c:v>
                </c:pt>
                <c:pt idx="1">
                  <c:v>10.344799999999999</c:v>
                </c:pt>
                <c:pt idx="2">
                  <c:v>26.508600000000001</c:v>
                </c:pt>
                <c:pt idx="3">
                  <c:v>60.129300000000001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1.2214999999999421E-2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0.12918999999999947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3.6018000000000328E-2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0.37601599999999991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3.60169999999993E-2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0.12919000000000125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0.18211799999999911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9.6276259999999994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0.21716600000000064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0.20472299999999954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5.7076000000000349E-2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0.59585799999999978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5.7075000000001097E-2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0.20472299999999954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0.20670999999999928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8.7413070000000008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0.26614797606459994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8.6848000000000702E-2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0.90667899999999957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8.6847000000000563E-2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0.31151499999999999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0.44510399999999883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8.3510869999999997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Your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Your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Your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Your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Your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Your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Your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Your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8.6481087444625295</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Sheet1!$B$2:$B$6</c:f>
              <c:numCache>
                <c:formatCode>0.0</c:formatCode>
                <c:ptCount val="5"/>
                <c:pt idx="0">
                  <c:v>8.6</c:v>
                </c:pt>
                <c:pt idx="1">
                  <c:v>8.5</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Sheet1!$C$2:$C$6</c:f>
              <c:numCache>
                <c:formatCode>0.0</c:formatCode>
                <c:ptCount val="5"/>
                <c:pt idx="0">
                  <c:v>1.4000000000000004</c:v>
                </c:pt>
                <c:pt idx="1">
                  <c:v>1.5</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Sheet1!$B$2:$B$6</c:f>
              <c:numCache>
                <c:formatCode>0.0</c:formatCode>
                <c:ptCount val="5"/>
                <c:pt idx="0">
                  <c:v>7.9</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Sheet1!$C$2:$C$6</c:f>
              <c:numCache>
                <c:formatCode>0.0</c:formatCode>
                <c:ptCount val="5"/>
                <c:pt idx="0">
                  <c:v>2.0999999999999996</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9.3958000000000652E-2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0.21891999999999889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6.1033000000000115E-2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0.63717900000000149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6.1032999999998339E-2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0.21892000000000067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0.14132000000000033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9.1404519999999998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0.56780499999999989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0.24877100000000052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6.9355999999999973E-2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0.72406199999999998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6.9354999999999833E-2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0.24877099999999963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0.44969799999999971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8.3330389999999994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9.9688000000000443E-2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0.28962799999999955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8.0746000000000429E-2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0.84297799999999956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8.0747000000000568E-2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0.28962799999999866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0.51008200000000059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8.470834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Your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Your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Your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Your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Your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Your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Your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Your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7.39551255914796</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RR7 | Gateshead Health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RR7 | Gateshead Health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RR7 | Gateshead Health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Gateshead Health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86615689"/>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246639557"/>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Q33. Beforehand, how well did hospital staff explain how you might feel after you had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Q34. After the operations or procedures, how well did hospital staff explain how the operation or procedure had gone?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2779865988"/>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7768598"/>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008245359"/>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9913675"/>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24232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9128340"/>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832034656"/>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26973605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7645394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204418160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04756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95802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48080772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360536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751773835"/>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79979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6459259"/>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89500325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406982500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6520366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7323467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3000333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53222682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66135072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308851285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224563297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97393619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80487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48529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1941446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77790431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01235272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66301660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91086449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90851509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45394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72959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5195152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30611525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703430780"/>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13597517"/>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06963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13581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48183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0250116"/>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58225025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542665753"/>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7690452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72198263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6916560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161167975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86355634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30963890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93474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60781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99951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8208809"/>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97447993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71212753"/>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6378581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192928182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0818676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64328647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79247455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294437699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199360102"/>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95845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75356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81250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5185838"/>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201991601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60363066"/>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7854545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421242076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1569096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68619000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31869938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5782103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6415632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400825445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36622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5832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6038418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80189177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36909113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381813124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06892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6296919"/>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2515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6986553"/>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73155086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359909119"/>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9773048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75663590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9540167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97086880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54333442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26785833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45833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56742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75843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9956353"/>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160100401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509862417"/>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0886583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46058884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8841934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71769960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70683466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85581982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254663878"/>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190220597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08442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64516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9868355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46471215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31971050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62332173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287017658"/>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187759220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0783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34519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6390967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16783523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83370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12212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91594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1194790"/>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87530945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845573462"/>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1587226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38610739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2883334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3287258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31142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8475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64497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1682140"/>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407807414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613732507"/>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6520267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58102762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9975622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52265278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79338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24595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19691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5241114"/>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57145954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84428109"/>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1703628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84939407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112434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92378837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19360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49199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25212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19349056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11706023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4427882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30569103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25536784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1777815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57436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465466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92404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172013274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39918021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183468230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344911839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4722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6986073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4099644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48377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69728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80566099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05572947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61798094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260917919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71283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3961650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08542380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83101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35852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4285617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23071520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362640205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5104802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97898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4866116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257231494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45362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74781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49467561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0468088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6341394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36109735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2135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80056623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36073856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44038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34743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425495269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25532757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7120090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88039672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25916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40220842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3690614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811744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44617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00369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181926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34306721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414739840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8111649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6703173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69287390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47101265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79944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00011710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604152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4237054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154287371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02015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4438918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257373411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2368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05648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4002010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78477473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6850629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75698071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71019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44201334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133043267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874406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0575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04668981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41718736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25689757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91867617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44388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120239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97311825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027578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74888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59735866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245198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39463079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361322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37096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38206713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4070667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58308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80640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1398235602"/>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6888361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17141684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737254795"/>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62630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170277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3700745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669355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21333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76445310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3228825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2918299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53181690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99410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3681398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49332146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21985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404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46133025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1949820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3442898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34026852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133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8951677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71509829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124796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15661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250119350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2950190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28212893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0094274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30614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38697003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10880805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62130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20895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91375301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9568411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94501376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427968903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82549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408995995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220951964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52138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7089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42219766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5648689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7640631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423012391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0628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74033287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199373208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312358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97979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4042566246"/>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392143546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38076432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908028308"/>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57543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1908164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88607829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45779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68538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31906482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18692133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05770152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17306529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91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69067788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191827278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83306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14005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1953684944"/>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41461467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1935853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848336367"/>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39321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03798861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85032762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046398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64569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42393849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93381532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2250017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190863660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57999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01621736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50688153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79537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36292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1625655865"/>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92268908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21700876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4080434638"/>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67057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24889415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1816664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519186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88009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27300691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07875309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52497514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400435989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96559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136550833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294134883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5226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02294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2167241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8830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3637998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11055982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(GATESHEAD HEALTH) (&lt;MISSING&gt;)</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31702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44523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349321473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978155355"/>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99557578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08646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08437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4273169726"/>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55766867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1509192719"/>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44586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203903"/>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447888223"/>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71123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04536133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3149605493"/>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9793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22316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66785244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1781273738"/>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86795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4179693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43940149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58701992"/>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88095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5627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67788127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344462162"/>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594080354"/>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390254681"/>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09279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7390985"/>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9501218"/>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65421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6252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73690561"/>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87374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762999719"/>
              </p:ext>
            </p:extLst>
          </p:nvPr>
        </p:nvGraphicFramePr>
        <p:xfrm>
          <a:off x="468000" y="1548000"/>
          <a:ext cx="11253864" cy="8839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Q28. Were you given enough privacy when being examined or treated?
Q35. To what extent did staff involve you in decisions about you leaving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96291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63257342"/>
              </p:ext>
            </p:extLst>
          </p:nvPr>
        </p:nvGraphicFramePr>
        <p:xfrm>
          <a:off x="469068" y="1548000"/>
          <a:ext cx="11253864" cy="112776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Q5. Were you ever prevented from sleeping at night by noise from other patients?
Q27. Were you able to discuss your condition or treatment with hospital staff without being overheard?
Q34. After the operations or procedures, how well did hospital staff explain how the operation or procedure had gone?</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Q5. Were you ever prevented from sleeping at night by hospital lighting?
Q33. Beforehand, how well did hospital staff explain how you might feel after you had the operations or procedures?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28588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808912161"/>
              </p:ext>
            </p:extLst>
          </p:nvPr>
        </p:nvGraphicFramePr>
        <p:xfrm>
          <a:off x="469068" y="1548000"/>
          <a:ext cx="11253864" cy="170805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Q46. After leaving hospital, did you get enough support from health or social care services to help you recover or manage your condition?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Q41. Thinking about any medicine you were to take at home, were you given any of the following?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31806438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34578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Gateshead Health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300267399"/>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Noise from other patients: patients not being bothered by noise at night from other patients
Privacy for discussions: patients being able to discuss their condition or treatment with hospital staff without being overheard
Disturbance from hospital lighting: patients not being bothered at night by hospital lighting
Expectations after the operation or procedure: patients being given an explanation from staff, before their operation or procedure, of how they might feel afterwards
After the operation or procedure: patients being given an explanation from staff of how their operation or procedure went</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2930771102"/>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Help with eating: patients being given enough help from staff to eat meals, if needed
Dietary needs or requirements: patients being offered food that met any dietary needs or requirements they had
Feedback on care: patients being asked to give their views on the quality of their care
Waiting to get to a bed: patients feeling that they waited the right amount of time to get to a bed on a ward after they arrived at the hospital
Support from health or social care services: patients being given enough support from health or social care services to help them recover or manage their condition after leaving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Gateshead Health NHS Foundation Trust who had attended in late 2021. Responses were received from 464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89875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4308376"/>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464</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899978171"/>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7476269"/>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318677413"/>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4287619"/>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218295392"/>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2807824636"/>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040859964"/>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823087603"/>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124465080"/>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271050700"/>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2%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1213602"/>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979176073"/>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6947510"/>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150690500"/>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2736507340"/>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19339</TotalTime>
  <Words>16248</Words>
  <Application>Microsoft Office PowerPoint</Application>
  <PresentationFormat>Widescreen</PresentationFormat>
  <Paragraphs>2237</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Gateshead Health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846</cp:revision>
  <dcterms:created xsi:type="dcterms:W3CDTF">2021-03-04T09:52:26Z</dcterms:created>
  <dcterms:modified xsi:type="dcterms:W3CDTF">2022-09-30T11:33:46Z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